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Medium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Medium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italic.fntdata"/><Relationship Id="rId14" Type="http://schemas.openxmlformats.org/officeDocument/2006/relationships/font" Target="fonts/RobotoMedium-bold.fntdata"/><Relationship Id="rId16" Type="http://schemas.openxmlformats.org/officeDocument/2006/relationships/font" Target="fonts/Robot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8fefdbf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b8fefdb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8fefdbf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8fefdbf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8fefdbf4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8fefdbf4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8fefdbf4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b8fefdbf4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8fefdbf4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8fefdbf4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8fefdbf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8fefdbf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30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5250" y="-42900"/>
            <a:ext cx="9288898" cy="5225008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-145250" y="-45050"/>
            <a:ext cx="9288900" cy="5229300"/>
          </a:xfrm>
          <a:prstGeom prst="rect">
            <a:avLst/>
          </a:prstGeom>
          <a:solidFill>
            <a:srgbClr val="000106">
              <a:alpha val="3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1343202" y="822350"/>
            <a:ext cx="6312000" cy="20559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QUESTIONI</a:t>
            </a:r>
            <a:endParaRPr sz="7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5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ETICHE</a:t>
            </a:r>
            <a:endParaRPr sz="7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1038000" y="3160932"/>
            <a:ext cx="70680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374"/>
              <a:buNone/>
            </a:pP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 è tutto rose e fiori”</a:t>
            </a:r>
            <a:endParaRPr i="1" sz="4009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250" y="-42900"/>
            <a:ext cx="9288898" cy="5225008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-145247" y="-42900"/>
            <a:ext cx="9288900" cy="5229300"/>
          </a:xfrm>
          <a:prstGeom prst="rect">
            <a:avLst/>
          </a:prstGeom>
          <a:solidFill>
            <a:srgbClr val="000106">
              <a:alpha val="3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849986" y="2222275"/>
            <a:ext cx="2781000" cy="16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Uso di dataset protetti da copyright per l'addestramento senza consenso o compenso agli autori originali.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type="ctrTitle"/>
          </p:nvPr>
        </p:nvSpPr>
        <p:spPr>
          <a:xfrm>
            <a:off x="483900" y="186875"/>
            <a:ext cx="8176200" cy="10617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DIRITTI D’AUTORE</a:t>
            </a:r>
            <a:endParaRPr sz="4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5249150" y="2270925"/>
            <a:ext cx="2899800" cy="17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lt1"/>
                </a:solidFill>
              </a:rPr>
              <a:t>C</a:t>
            </a:r>
            <a:r>
              <a:rPr b="1" lang="it" sz="1600">
                <a:solidFill>
                  <a:schemeClr val="lt1"/>
                </a:solidFill>
              </a:rPr>
              <a:t>hi è il proprietario? 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L’u</a:t>
            </a:r>
            <a:r>
              <a:rPr lang="it" sz="1600">
                <a:solidFill>
                  <a:schemeClr val="lt1"/>
                </a:solidFill>
              </a:rPr>
              <a:t>tente che ha l'idea (il Prompt), 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lt1"/>
                </a:solidFill>
              </a:rPr>
              <a:t>la macchina (Esecuzione) o i dati in input (Training).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>
            <p:ph type="ctrTitle"/>
          </p:nvPr>
        </p:nvSpPr>
        <p:spPr>
          <a:xfrm>
            <a:off x="1109187" y="1455400"/>
            <a:ext cx="2262600" cy="6087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INPUT</a:t>
            </a:r>
            <a:endParaRPr sz="3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9" name="Google Shape;69;p14"/>
          <p:cNvSpPr txBox="1"/>
          <p:nvPr>
            <p:ph type="ctrTitle"/>
          </p:nvPr>
        </p:nvSpPr>
        <p:spPr>
          <a:xfrm>
            <a:off x="5567750" y="1455388"/>
            <a:ext cx="2262600" cy="6087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OUTPUT</a:t>
            </a:r>
            <a:endParaRPr sz="3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1109187" y="2064100"/>
            <a:ext cx="22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4"/>
          <p:cNvCxnSpPr/>
          <p:nvPr/>
        </p:nvCxnSpPr>
        <p:spPr>
          <a:xfrm>
            <a:off x="5567750" y="2064100"/>
            <a:ext cx="22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1938850" y="4149200"/>
            <a:ext cx="5120700" cy="4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374"/>
              <a:buNone/>
            </a:pP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bravi artisti copiano, i geni rubano</a:t>
            </a: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 i="1" sz="4009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3476200" y="4590200"/>
            <a:ext cx="2046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374"/>
              <a:buNone/>
            </a:pP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Picasso</a:t>
            </a:r>
            <a:endParaRPr i="1" sz="4009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250" y="-42900"/>
            <a:ext cx="9288898" cy="5225008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-145250" y="-45050"/>
            <a:ext cx="9288900" cy="5229300"/>
          </a:xfrm>
          <a:prstGeom prst="rect">
            <a:avLst/>
          </a:prstGeom>
          <a:solidFill>
            <a:srgbClr val="000106">
              <a:alpha val="3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311700" y="2833225"/>
            <a:ext cx="8520600" cy="13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500">
                <a:solidFill>
                  <a:schemeClr val="lt1"/>
                </a:solidFill>
              </a:rPr>
              <a:t>Potrebbe mostrare</a:t>
            </a:r>
            <a:r>
              <a:rPr lang="it" sz="1500">
                <a:solidFill>
                  <a:schemeClr val="lt1"/>
                </a:solidFill>
              </a:rPr>
              <a:t> solo alcune informazioni, rafforzando pregiudizi.</a:t>
            </a:r>
            <a:br>
              <a:rPr lang="it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chemeClr val="lt1"/>
                </a:solidFill>
              </a:rPr>
              <a:t>Per influenzare eventi politici importanti, come le elezioni presidenziali statunitensi del 2016 e il referendum sulla Brexit, mostrando come i dati digitali possano essere usati non solo a fini commerciali, ma anche per condizionare le scelte politiche e civiche delle persone.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1" name="Google Shape;81;p15"/>
          <p:cNvSpPr txBox="1"/>
          <p:nvPr>
            <p:ph type="ctrTitle"/>
          </p:nvPr>
        </p:nvSpPr>
        <p:spPr>
          <a:xfrm>
            <a:off x="483900" y="186875"/>
            <a:ext cx="8176200" cy="10617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INFLUENZA MIRATA</a:t>
            </a:r>
            <a:endParaRPr sz="4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157" y="1510050"/>
            <a:ext cx="1061686" cy="106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2567550" y="4324850"/>
            <a:ext cx="4008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374"/>
              <a:buNone/>
            </a:pP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 caso Cambridge Analytica</a:t>
            </a:r>
            <a:endParaRPr i="1" sz="4009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250" y="-42900"/>
            <a:ext cx="9288898" cy="5225008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-145250" y="-42800"/>
            <a:ext cx="9288900" cy="5225100"/>
          </a:xfrm>
          <a:prstGeom prst="rect">
            <a:avLst/>
          </a:prstGeom>
          <a:solidFill>
            <a:srgbClr val="000106">
              <a:alpha val="3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type="ctrTitle"/>
          </p:nvPr>
        </p:nvSpPr>
        <p:spPr>
          <a:xfrm>
            <a:off x="411100" y="194350"/>
            <a:ext cx="8176200" cy="10617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PRIVACY</a:t>
            </a:r>
            <a:endParaRPr sz="4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0375" y="1733574"/>
            <a:ext cx="1783250" cy="17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2494750" y="4287425"/>
            <a:ext cx="4008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374"/>
              <a:buNone/>
            </a:pP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 caso Project </a:t>
            </a: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Nightingale</a:t>
            </a:r>
            <a:endParaRPr i="1" sz="4009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250" y="-42900"/>
            <a:ext cx="9288898" cy="5225008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-145250" y="-58730"/>
            <a:ext cx="9288900" cy="5229300"/>
          </a:xfrm>
          <a:prstGeom prst="rect">
            <a:avLst/>
          </a:prstGeom>
          <a:solidFill>
            <a:srgbClr val="000106">
              <a:alpha val="3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type="ctrTitle"/>
          </p:nvPr>
        </p:nvSpPr>
        <p:spPr>
          <a:xfrm>
            <a:off x="483900" y="186875"/>
            <a:ext cx="8176200" cy="10617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IMPATTO AMBIENTALE</a:t>
            </a:r>
            <a:endParaRPr sz="4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787" y="2071065"/>
            <a:ext cx="997075" cy="9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375" y="2073213"/>
            <a:ext cx="997075" cy="9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6200" y="2073212"/>
            <a:ext cx="997075" cy="9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ctrTitle"/>
          </p:nvPr>
        </p:nvSpPr>
        <p:spPr>
          <a:xfrm>
            <a:off x="567374" y="3248243"/>
            <a:ext cx="2381100" cy="6834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ACQUA</a:t>
            </a:r>
            <a:endParaRPr sz="3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4" name="Google Shape;104;p17"/>
          <p:cNvSpPr txBox="1"/>
          <p:nvPr>
            <p:ph type="ctrTitle"/>
          </p:nvPr>
        </p:nvSpPr>
        <p:spPr>
          <a:xfrm>
            <a:off x="3244787" y="3248250"/>
            <a:ext cx="2381100" cy="6834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ENERGIA</a:t>
            </a:r>
            <a:endParaRPr sz="3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" name="Google Shape;105;p17"/>
          <p:cNvSpPr txBox="1"/>
          <p:nvPr>
            <p:ph type="ctrTitle"/>
          </p:nvPr>
        </p:nvSpPr>
        <p:spPr>
          <a:xfrm>
            <a:off x="5922188" y="3248250"/>
            <a:ext cx="2527200" cy="6834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TERRE RARE</a:t>
            </a:r>
            <a:endParaRPr sz="3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250" y="-42900"/>
            <a:ext cx="9288898" cy="5225008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-145250" y="-42900"/>
            <a:ext cx="9288900" cy="5229300"/>
          </a:xfrm>
          <a:prstGeom prst="rect">
            <a:avLst/>
          </a:prstGeom>
          <a:solidFill>
            <a:srgbClr val="000106">
              <a:alpha val="3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type="ctrTitle"/>
          </p:nvPr>
        </p:nvSpPr>
        <p:spPr>
          <a:xfrm>
            <a:off x="411100" y="321500"/>
            <a:ext cx="8176200" cy="9270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DEEPFAKE</a:t>
            </a:r>
            <a:endParaRPr sz="4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550" y="3101500"/>
            <a:ext cx="927000" cy="9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7050" y="3046770"/>
            <a:ext cx="927000" cy="927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type="ctrTitle"/>
          </p:nvPr>
        </p:nvSpPr>
        <p:spPr>
          <a:xfrm>
            <a:off x="1212099" y="1767000"/>
            <a:ext cx="2381100" cy="6834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FAKE NEWS</a:t>
            </a:r>
            <a:endParaRPr sz="3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6" name="Google Shape;116;p18"/>
          <p:cNvSpPr txBox="1"/>
          <p:nvPr>
            <p:ph type="ctrTitle"/>
          </p:nvPr>
        </p:nvSpPr>
        <p:spPr>
          <a:xfrm>
            <a:off x="4678400" y="1758913"/>
            <a:ext cx="4053300" cy="10647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MATERIALI A SFONDO SESSUALE</a:t>
            </a:r>
            <a:endParaRPr sz="3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250" y="-42900"/>
            <a:ext cx="9288898" cy="5225008"/>
          </a:xfrm>
          <a:prstGeom prst="rect">
            <a:avLst/>
          </a:prstGeom>
          <a:solidFill>
            <a:srgbClr val="000106">
              <a:alpha val="60759"/>
            </a:srgbClr>
          </a:solidFill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-145250" y="-45050"/>
            <a:ext cx="9288900" cy="5229300"/>
          </a:xfrm>
          <a:prstGeom prst="rect">
            <a:avLst/>
          </a:prstGeom>
          <a:solidFill>
            <a:srgbClr val="000106">
              <a:alpha val="341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ctrTitle"/>
          </p:nvPr>
        </p:nvSpPr>
        <p:spPr>
          <a:xfrm>
            <a:off x="411100" y="201825"/>
            <a:ext cx="8176200" cy="1061700"/>
          </a:xfrm>
          <a:prstGeom prst="rect">
            <a:avLst/>
          </a:prstGeom>
          <a:effectLst>
            <a:outerShdw blurRad="357188" rotWithShape="0" algn="bl" dir="12060000" dist="57150">
              <a:srgbClr val="000000">
                <a:alpha val="51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BIAS IN BIAS OUT</a:t>
            </a:r>
            <a:endParaRPr sz="47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2494750" y="4337000"/>
            <a:ext cx="4008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25374"/>
              <a:buNone/>
            </a:pPr>
            <a:r>
              <a:rPr i="1" lang="it" sz="4009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 caso Joy Buolamwini</a:t>
            </a:r>
            <a:endParaRPr i="1" sz="4009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178" y="1777590"/>
            <a:ext cx="1584026" cy="158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